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4" r:id="rId4"/>
    <p:sldId id="265" r:id="rId5"/>
    <p:sldId id="266" r:id="rId6"/>
    <p:sldId id="258" r:id="rId7"/>
    <p:sldId id="262" r:id="rId8"/>
    <p:sldId id="263" r:id="rId9"/>
    <p:sldId id="267" r:id="rId10"/>
    <p:sldId id="259" r:id="rId11"/>
    <p:sldId id="261" r:id="rId12"/>
    <p:sldId id="26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5231" autoAdjust="0"/>
  </p:normalViewPr>
  <p:slideViewPr>
    <p:cSldViewPr>
      <p:cViewPr varScale="1">
        <p:scale>
          <a:sx n="57" d="100"/>
          <a:sy n="57" d="100"/>
        </p:scale>
        <p:origin x="1540"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59314C-1070-4E6C-959F-7085D823838B}" type="datetimeFigureOut">
              <a:rPr lang="en-US" smtClean="0"/>
              <a:t>3/23/2021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845373-FFC5-48A8-AB64-5DFBD9530EC7}" type="slidenum">
              <a:rPr lang="en-US" smtClean="0"/>
              <a:t>‹#›</a:t>
            </a:fld>
            <a:endParaRPr lang="en-US"/>
          </a:p>
        </p:txBody>
      </p:sp>
    </p:spTree>
    <p:extLst>
      <p:ext uri="{BB962C8B-B14F-4D97-AF65-F5344CB8AC3E}">
        <p14:creationId xmlns:p14="http://schemas.microsoft.com/office/powerpoint/2010/main" val="281166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a:t>
            </a:r>
            <a:r>
              <a:rPr lang="en-US" baseline="0" dirty="0"/>
              <a:t> </a:t>
            </a:r>
            <a:r>
              <a:rPr lang="en-US" sz="1200" b="0" i="0" kern="1200" dirty="0">
                <a:solidFill>
                  <a:schemeClr val="tx1"/>
                </a:solidFill>
                <a:effectLst/>
                <a:latin typeface="+mn-lt"/>
                <a:ea typeface="+mn-ea"/>
                <a:cs typeface="+mn-cs"/>
              </a:rPr>
              <a:t>Wound, </a:t>
            </a:r>
            <a:r>
              <a:rPr lang="en-US" sz="1200" b="0" i="0" kern="1200" dirty="0" err="1">
                <a:solidFill>
                  <a:schemeClr val="tx1"/>
                </a:solidFill>
                <a:effectLst/>
                <a:latin typeface="+mn-lt"/>
                <a:ea typeface="+mn-ea"/>
                <a:cs typeface="+mn-cs"/>
              </a:rPr>
              <a:t>Ostomy</a:t>
            </a:r>
            <a:r>
              <a:rPr lang="en-US" sz="1200" b="0" i="0" kern="1200" dirty="0">
                <a:solidFill>
                  <a:schemeClr val="tx1"/>
                </a:solidFill>
                <a:effectLst/>
                <a:latin typeface="+mn-lt"/>
                <a:ea typeface="+mn-ea"/>
                <a:cs typeface="+mn-cs"/>
              </a:rPr>
              <a:t> and Continence Nurses Society is an international non-profit organization founded in 1968</a:t>
            </a:r>
            <a:r>
              <a:rPr lang="en-US" sz="1200" b="0" i="0" kern="1200" baseline="0" dirty="0">
                <a:solidFill>
                  <a:schemeClr val="tx1"/>
                </a:solidFill>
                <a:effectLst/>
                <a:latin typeface="+mn-lt"/>
                <a:ea typeface="+mn-ea"/>
                <a:cs typeface="+mn-cs"/>
              </a:rPr>
              <a:t> (Harper, 2021). The organization’s main purpose is to consistently improve the levels of professional wound, </a:t>
            </a:r>
            <a:r>
              <a:rPr lang="en-US" sz="1200" b="0" i="0" kern="1200" baseline="0" dirty="0" err="1">
                <a:solidFill>
                  <a:schemeClr val="tx1"/>
                </a:solidFill>
                <a:effectLst/>
                <a:latin typeface="+mn-lt"/>
                <a:ea typeface="+mn-ea"/>
                <a:cs typeface="+mn-cs"/>
              </a:rPr>
              <a:t>ostomy</a:t>
            </a:r>
            <a:r>
              <a:rPr lang="en-US" sz="1200" b="0" i="0" kern="1200" baseline="0" dirty="0">
                <a:solidFill>
                  <a:schemeClr val="tx1"/>
                </a:solidFill>
                <a:effectLst/>
                <a:latin typeface="+mn-lt"/>
                <a:ea typeface="+mn-ea"/>
                <a:cs typeface="+mn-cs"/>
              </a:rPr>
              <a:t>, and continence nursing care (Harper, 2021). The organization’s mission statement involves assisting its members through enhancing “educational, clinical and research opportunities to advance the practice and guide the delivery of expert health care to individuals with wounds, </a:t>
            </a:r>
            <a:r>
              <a:rPr lang="en-US" sz="1200" b="0" i="0" kern="1200" baseline="0" dirty="0" err="1">
                <a:solidFill>
                  <a:schemeClr val="tx1"/>
                </a:solidFill>
                <a:effectLst/>
                <a:latin typeface="+mn-lt"/>
                <a:ea typeface="+mn-ea"/>
                <a:cs typeface="+mn-cs"/>
              </a:rPr>
              <a:t>ostomies</a:t>
            </a:r>
            <a:r>
              <a:rPr lang="en-US" sz="1200" b="0" i="0" kern="1200" baseline="0" dirty="0">
                <a:solidFill>
                  <a:schemeClr val="tx1"/>
                </a:solidFill>
                <a:effectLst/>
                <a:latin typeface="+mn-lt"/>
                <a:ea typeface="+mn-ea"/>
                <a:cs typeface="+mn-cs"/>
              </a:rPr>
              <a:t> and continence concerns” (Harper, 2021). By achieving their mission, the organization will contribute to enhancing the general public health outcomes.</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2</a:t>
            </a:fld>
            <a:endParaRPr lang="en-US"/>
          </a:p>
        </p:txBody>
      </p:sp>
    </p:spTree>
    <p:extLst>
      <p:ext uri="{BB962C8B-B14F-4D97-AF65-F5344CB8AC3E}">
        <p14:creationId xmlns:p14="http://schemas.microsoft.com/office/powerpoint/2010/main" val="414317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global society, WOCN</a:t>
            </a:r>
            <a:r>
              <a:rPr lang="en-US" baseline="0" dirty="0"/>
              <a:t> contributes to global health by having regional and international affiliations to promote volunteering activities by its members (Harper, 2021). WOCN also promotes their members at a local level through offering local leadership opportunities to its members (Harper, 2021). Additionally, WOCN enables its members to interact with others from across the globe, thereby facilitating international advancements in wound, </a:t>
            </a:r>
            <a:r>
              <a:rPr lang="en-US" baseline="0" dirty="0" err="1"/>
              <a:t>ostomy</a:t>
            </a:r>
            <a:r>
              <a:rPr lang="en-US" baseline="0" dirty="0"/>
              <a:t> and continence nursing care (Harper, 2021).</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11</a:t>
            </a:fld>
            <a:endParaRPr lang="en-US"/>
          </a:p>
        </p:txBody>
      </p:sp>
    </p:spTree>
    <p:extLst>
      <p:ext uri="{BB962C8B-B14F-4D97-AF65-F5344CB8AC3E}">
        <p14:creationId xmlns:p14="http://schemas.microsoft.com/office/powerpoint/2010/main" val="683858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WOCN prioritizes</a:t>
            </a:r>
            <a:r>
              <a:rPr lang="en-US" baseline="0" dirty="0"/>
              <a:t> public policy and advocacy in its initiatives with the aim of enhancing policies and advocacy activities related to its mission (Harper, 2021). As such, WOCN provides its members with advocacy and leadership opportunities (Harper, 2021). Education is the second main initiative for WOCN, whereby the organization emphasizes access to quality and research-based knowledge to its members (Harper, 2021). WOCN also has initiatives related to enhancing the research connected to wound, </a:t>
            </a:r>
            <a:r>
              <a:rPr lang="en-US" baseline="0" dirty="0" err="1"/>
              <a:t>ostomy</a:t>
            </a:r>
            <a:r>
              <a:rPr lang="en-US" baseline="0" dirty="0"/>
              <a:t> and continence nursing care through availing various research opportunities and scholarships for its members (Harper, 2021).</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3</a:t>
            </a:fld>
            <a:endParaRPr lang="en-US"/>
          </a:p>
        </p:txBody>
      </p:sp>
    </p:spTree>
    <p:extLst>
      <p:ext uri="{BB962C8B-B14F-4D97-AF65-F5344CB8AC3E}">
        <p14:creationId xmlns:p14="http://schemas.microsoft.com/office/powerpoint/2010/main" val="2764395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become</a:t>
            </a:r>
            <a:r>
              <a:rPr lang="en-US" baseline="0" dirty="0"/>
              <a:t> a WOCN member, one needs to fill an online membership application form and await acceptance from the organization (WOCN, 2021). The application is open to anyone interested in wound, </a:t>
            </a:r>
            <a:r>
              <a:rPr lang="en-US" baseline="0" dirty="0" err="1"/>
              <a:t>ostomy</a:t>
            </a:r>
            <a:r>
              <a:rPr lang="en-US" baseline="0" dirty="0"/>
              <a:t> and continence care (WOCN, 2018). WOCN provides various membership alternatives for eligible applicants, which include active (registered nurse), associate (Non-registered nurse), student (full-time to become registered nurse) as well as corporate memberships for ordinary and non-profit organizations (Harper, 2021).</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4</a:t>
            </a:fld>
            <a:endParaRPr lang="en-US"/>
          </a:p>
        </p:txBody>
      </p:sp>
    </p:spTree>
    <p:extLst>
      <p:ext uri="{BB962C8B-B14F-4D97-AF65-F5344CB8AC3E}">
        <p14:creationId xmlns:p14="http://schemas.microsoft.com/office/powerpoint/2010/main" val="231148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Becoming a member of WOCN</a:t>
            </a:r>
            <a:r>
              <a:rPr lang="en-US" sz="1200" b="0" i="0" kern="1200" baseline="0" dirty="0">
                <a:solidFill>
                  <a:schemeClr val="tx1"/>
                </a:solidFill>
                <a:effectLst/>
                <a:latin typeface="+mn-lt"/>
                <a:ea typeface="+mn-ea"/>
                <a:cs typeface="+mn-cs"/>
              </a:rPr>
              <a:t> allows one to freely participate in their educational, advocacy and research initiatives (Harper, 2021). Also, WOCN members</a:t>
            </a:r>
            <a:r>
              <a:rPr lang="en-US" sz="1200" b="0" i="0" kern="1200" dirty="0">
                <a:solidFill>
                  <a:schemeClr val="tx1"/>
                </a:solidFill>
                <a:effectLst/>
                <a:latin typeface="+mn-lt"/>
                <a:ea typeface="+mn-ea"/>
                <a:cs typeface="+mn-cs"/>
              </a:rPr>
              <a:t> are eligible to vote and serve on a committee or task force with approval from the Board of Directors (WOCN, 2018).</a:t>
            </a:r>
            <a:r>
              <a:rPr lang="en-US" sz="1200" b="0" i="0" kern="1200" baseline="0" dirty="0">
                <a:solidFill>
                  <a:schemeClr val="tx1"/>
                </a:solidFill>
                <a:effectLst/>
                <a:latin typeface="+mn-lt"/>
                <a:ea typeface="+mn-ea"/>
                <a:cs typeface="+mn-cs"/>
              </a:rPr>
              <a:t> Although there are various activities that are exclusive to certain members, all WOCN members can take part in the organization’s discussion forums which entail exchange of crucial knowledge regarding wound, </a:t>
            </a:r>
            <a:r>
              <a:rPr lang="en-US" sz="1200" b="0" i="0" kern="1200" baseline="0" dirty="0" err="1">
                <a:solidFill>
                  <a:schemeClr val="tx1"/>
                </a:solidFill>
                <a:effectLst/>
                <a:latin typeface="+mn-lt"/>
                <a:ea typeface="+mn-ea"/>
                <a:cs typeface="+mn-cs"/>
              </a:rPr>
              <a:t>ostomy</a:t>
            </a:r>
            <a:r>
              <a:rPr lang="en-US" sz="1200" b="0" i="0" kern="1200" baseline="0" dirty="0">
                <a:solidFill>
                  <a:schemeClr val="tx1"/>
                </a:solidFill>
                <a:effectLst/>
                <a:latin typeface="+mn-lt"/>
                <a:ea typeface="+mn-ea"/>
                <a:cs typeface="+mn-cs"/>
              </a:rPr>
              <a:t> and continence nursing care (Harper, 2021). Additionally, individuals can follow up on WOCN activities on their active social media platforms including Facebook and Twitter (Harper, 2021). WOCN also arranges regular seminars and conferences which provide opportunities for involvement (Harper, 2021). Also, one may be involved in WOCN activities by taking up the various leadership positions offered by the organization to its members (Harper, 2021). This allows one to participate in making policies regarding nursing care (Harper, 2021).</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5</a:t>
            </a:fld>
            <a:endParaRPr lang="en-US"/>
          </a:p>
        </p:txBody>
      </p:sp>
    </p:spTree>
    <p:extLst>
      <p:ext uri="{BB962C8B-B14F-4D97-AF65-F5344CB8AC3E}">
        <p14:creationId xmlns:p14="http://schemas.microsoft.com/office/powerpoint/2010/main" val="371835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 chose WOCN because the organization is among</a:t>
            </a:r>
            <a:r>
              <a:rPr lang="en-US" sz="1200" b="0" i="0" kern="1200" baseline="0" dirty="0">
                <a:solidFill>
                  <a:schemeClr val="tx1"/>
                </a:solidFill>
                <a:effectLst/>
                <a:latin typeface="+mn-lt"/>
                <a:ea typeface="+mn-ea"/>
                <a:cs typeface="+mn-cs"/>
              </a:rPr>
              <a:t> the largest nursing societies worldwide and recognized for its focus on enhancing wound, </a:t>
            </a:r>
            <a:r>
              <a:rPr lang="en-US" sz="1200" b="0" i="0" kern="1200" baseline="0" dirty="0" err="1">
                <a:solidFill>
                  <a:schemeClr val="tx1"/>
                </a:solidFill>
                <a:effectLst/>
                <a:latin typeface="+mn-lt"/>
                <a:ea typeface="+mn-ea"/>
                <a:cs typeface="+mn-cs"/>
              </a:rPr>
              <a:t>ostomy</a:t>
            </a:r>
            <a:r>
              <a:rPr lang="en-US" sz="1200" b="0" i="0" kern="1200" baseline="0" dirty="0">
                <a:solidFill>
                  <a:schemeClr val="tx1"/>
                </a:solidFill>
                <a:effectLst/>
                <a:latin typeface="+mn-lt"/>
                <a:ea typeface="+mn-ea"/>
                <a:cs typeface="+mn-cs"/>
              </a:rPr>
              <a:t> and continence nursing training. This is because their nursing training program is unique and recognized worldwide for its multi-disciplinary approach to training WOCN members. Furthermore, WOCN has an enormous worldwide community made of individuals from diverse backgrounds who I can learn from. I also chose WOCN because it will allow me to influence the public policies that directly affect my career in relation to wound, </a:t>
            </a:r>
            <a:r>
              <a:rPr lang="en-US" sz="1200" b="0" i="0" kern="1200" baseline="0" dirty="0" err="1">
                <a:solidFill>
                  <a:schemeClr val="tx1"/>
                </a:solidFill>
                <a:effectLst/>
                <a:latin typeface="+mn-lt"/>
                <a:ea typeface="+mn-ea"/>
                <a:cs typeface="+mn-cs"/>
              </a:rPr>
              <a:t>ostomy</a:t>
            </a:r>
            <a:r>
              <a:rPr lang="en-US" sz="1200" b="0" i="0" kern="1200" baseline="0" dirty="0">
                <a:solidFill>
                  <a:schemeClr val="tx1"/>
                </a:solidFill>
                <a:effectLst/>
                <a:latin typeface="+mn-lt"/>
                <a:ea typeface="+mn-ea"/>
                <a:cs typeface="+mn-cs"/>
              </a:rPr>
              <a:t> and continence nursing care (Harper, 2021). Also, WOCN will enable me to participate in research aimed at enhancing the current knowledge concerning wound, </a:t>
            </a:r>
            <a:r>
              <a:rPr lang="en-US" sz="1200" b="0" i="0" kern="1200" baseline="0" dirty="0" err="1">
                <a:solidFill>
                  <a:schemeClr val="tx1"/>
                </a:solidFill>
                <a:effectLst/>
                <a:latin typeface="+mn-lt"/>
                <a:ea typeface="+mn-ea"/>
                <a:cs typeface="+mn-cs"/>
              </a:rPr>
              <a:t>ostomy</a:t>
            </a:r>
            <a:r>
              <a:rPr lang="en-US" sz="1200" b="0" i="0" kern="1200" baseline="0" dirty="0">
                <a:solidFill>
                  <a:schemeClr val="tx1"/>
                </a:solidFill>
                <a:effectLst/>
                <a:latin typeface="+mn-lt"/>
                <a:ea typeface="+mn-ea"/>
                <a:cs typeface="+mn-cs"/>
              </a:rPr>
              <a:t> and continence complications (Harper, 2021). As such, WOCN will enable me to enhance my career and make a contribution to the society.</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845373-FFC5-48A8-AB64-5DFBD9530EC7}" type="slidenum">
              <a:rPr lang="en-US" smtClean="0"/>
              <a:t>6</a:t>
            </a:fld>
            <a:endParaRPr lang="en-US"/>
          </a:p>
        </p:txBody>
      </p:sp>
    </p:spTree>
    <p:extLst>
      <p:ext uri="{BB962C8B-B14F-4D97-AF65-F5344CB8AC3E}">
        <p14:creationId xmlns:p14="http://schemas.microsoft.com/office/powerpoint/2010/main" val="3535089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I</a:t>
            </a:r>
            <a:r>
              <a:rPr lang="en-US" baseline="0" dirty="0"/>
              <a:t> have adopted a craftsmanship mindset which forces me to consistently improve my skills and capabilities in caring for my patients. This mindset has enabled me to maintain a high level of inquisitiveness when searching for knowledge to enhance my potential. It has also allowed me to enhance </a:t>
            </a:r>
            <a:r>
              <a:rPr lang="en-US" dirty="0"/>
              <a:t>my</a:t>
            </a:r>
            <a:r>
              <a:rPr lang="en-US" baseline="0" dirty="0"/>
              <a:t> capacity to remain patient when addressing stubborn patients or those in severe pain. Furthermore, a craftsmanship mindset has forced me to improve my eloquence in asserting my opinions and sharing knowledge, which will be helpful to WOCN’s advocacy initiative. I am also open to new learning opportunities from different sources and people, which will help me contribute to a smooth learning environment with the instructors and my peers at WOCN. Moreover, I have an enhanced ability to create meaningful social connections through adequate listening skills and tolerance for diversity. This will help me maintain good relations with other individuals at WOCN.</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7</a:t>
            </a:fld>
            <a:endParaRPr lang="en-US"/>
          </a:p>
        </p:txBody>
      </p:sp>
    </p:spTree>
    <p:extLst>
      <p:ext uri="{BB962C8B-B14F-4D97-AF65-F5344CB8AC3E}">
        <p14:creationId xmlns:p14="http://schemas.microsoft.com/office/powerpoint/2010/main" val="2309858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my time as a certified wound care nurse,</a:t>
            </a:r>
            <a:r>
              <a:rPr lang="en-US" baseline="0" dirty="0"/>
              <a:t> I have improved my skill in educating the patient on their condition through using various learning methods that increase the efficiency of learning. I have also worked with various specialists in the field of wound care, </a:t>
            </a:r>
            <a:r>
              <a:rPr lang="en-US" baseline="0" dirty="0" err="1"/>
              <a:t>ostomy</a:t>
            </a:r>
            <a:r>
              <a:rPr lang="en-US" baseline="0" dirty="0"/>
              <a:t> and continence, thereby acquiring a real-life perspective of the current patient care needs to be addressed. In my line of work, I have also experienced several ethical considerations that are essential in nursing care, such as confidentiality and privacy issues. Simultaneously, I have encountered various legal aspects that need to be addressed in nursing care, especially in relation to the patient’s rights and constitutional liberties. Consequently, I believe that I will be an asset to the WOCN community through sharing my nursing experience. </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8</a:t>
            </a:fld>
            <a:endParaRPr lang="en-US"/>
          </a:p>
        </p:txBody>
      </p:sp>
    </p:spTree>
    <p:extLst>
      <p:ext uri="{BB962C8B-B14F-4D97-AF65-F5344CB8AC3E}">
        <p14:creationId xmlns:p14="http://schemas.microsoft.com/office/powerpoint/2010/main" val="2422335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becoming a member</a:t>
            </a:r>
            <a:r>
              <a:rPr lang="en-US" baseline="0" dirty="0"/>
              <a:t> of WOCN, one is allowed to access various exclusive resources that enhance one’s training on wound, </a:t>
            </a:r>
            <a:r>
              <a:rPr lang="en-US" baseline="0" dirty="0" err="1"/>
              <a:t>ostomy</a:t>
            </a:r>
            <a:r>
              <a:rPr lang="en-US" baseline="0" dirty="0"/>
              <a:t> and continence care. For starters, WOCN provides sufficient funding through grants and scholarships to its researchers, thereby enabling adequate research (Harper, 2021). Additionally, WOCN provides its members with several public policy and advocacy leadership positions to enable their members to influence the policies regarding wound, </a:t>
            </a:r>
            <a:r>
              <a:rPr lang="en-US" baseline="0" dirty="0" err="1"/>
              <a:t>ostomy</a:t>
            </a:r>
            <a:r>
              <a:rPr lang="en-US" baseline="0" dirty="0"/>
              <a:t> and continence nursing care (Harper, 2021). WOCN also provides online and in-person educational facilities to its members, including various exclusive research-based publications and journals (Harper, 2021). Also, the organization arranges frequent global seminars and conferences from which the members can network and access other facilities from their affiliates (Harper, 2021).</a:t>
            </a:r>
            <a:endParaRPr lang="en-US" dirty="0"/>
          </a:p>
        </p:txBody>
      </p:sp>
      <p:sp>
        <p:nvSpPr>
          <p:cNvPr id="4" name="Slide Number Placeholder 3"/>
          <p:cNvSpPr>
            <a:spLocks noGrp="1"/>
          </p:cNvSpPr>
          <p:nvPr>
            <p:ph type="sldNum" sz="quarter" idx="10"/>
          </p:nvPr>
        </p:nvSpPr>
        <p:spPr/>
        <p:txBody>
          <a:bodyPr/>
          <a:lstStyle/>
          <a:p>
            <a:fld id="{79845373-FFC5-48A8-AB64-5DFBD9530EC7}" type="slidenum">
              <a:rPr lang="en-US" smtClean="0"/>
              <a:t>9</a:t>
            </a:fld>
            <a:endParaRPr lang="en-US"/>
          </a:p>
        </p:txBody>
      </p:sp>
    </p:spTree>
    <p:extLst>
      <p:ext uri="{BB962C8B-B14F-4D97-AF65-F5344CB8AC3E}">
        <p14:creationId xmlns:p14="http://schemas.microsoft.com/office/powerpoint/2010/main" val="4078505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Caring is the</a:t>
            </a:r>
            <a:r>
              <a:rPr lang="en-US" sz="1200" b="0" i="0" kern="1200" baseline="0" dirty="0">
                <a:solidFill>
                  <a:schemeClr val="tx1"/>
                </a:solidFill>
                <a:effectLst/>
                <a:latin typeface="+mn-lt"/>
                <a:ea typeface="+mn-ea"/>
                <a:cs typeface="+mn-cs"/>
              </a:rPr>
              <a:t> most essential component of nursing (</a:t>
            </a:r>
            <a:r>
              <a:rPr lang="en-US" dirty="0" err="1"/>
              <a:t>Pajnkihar</a:t>
            </a:r>
            <a:r>
              <a:rPr lang="en-US" dirty="0"/>
              <a:t>,</a:t>
            </a:r>
            <a:r>
              <a:rPr lang="en-US" baseline="0" dirty="0"/>
              <a:t> </a:t>
            </a:r>
            <a:r>
              <a:rPr lang="en-US" dirty="0" err="1"/>
              <a:t>Štiglic</a:t>
            </a:r>
            <a:r>
              <a:rPr lang="en-US" dirty="0"/>
              <a:t>,</a:t>
            </a:r>
            <a:r>
              <a:rPr lang="en-US" baseline="0" dirty="0"/>
              <a:t> </a:t>
            </a:r>
            <a:r>
              <a:rPr lang="en-US" dirty="0"/>
              <a:t>&amp; </a:t>
            </a:r>
            <a:r>
              <a:rPr lang="en-US" dirty="0" err="1"/>
              <a:t>Vrbnjak</a:t>
            </a:r>
            <a:r>
              <a:rPr lang="en-US" dirty="0"/>
              <a:t>, 2017).</a:t>
            </a:r>
            <a:r>
              <a:rPr lang="en-US" sz="1200" b="0" i="0" kern="1200" dirty="0">
                <a:solidFill>
                  <a:schemeClr val="tx1"/>
                </a:solidFill>
                <a:effectLst/>
                <a:latin typeface="+mn-lt"/>
                <a:ea typeface="+mn-ea"/>
                <a:cs typeface="+mn-cs"/>
              </a:rPr>
              <a:t> Watson’s theory of</a:t>
            </a:r>
            <a:r>
              <a:rPr lang="en-US" sz="1200" b="0" i="0" kern="1200" baseline="0" dirty="0">
                <a:solidFill>
                  <a:schemeClr val="tx1"/>
                </a:solidFill>
                <a:effectLst/>
                <a:latin typeface="+mn-lt"/>
                <a:ea typeface="+mn-ea"/>
                <a:cs typeface="+mn-cs"/>
              </a:rPr>
              <a:t> caring proposes that the ultimate aim of nursing is “</a:t>
            </a:r>
            <a:r>
              <a:rPr lang="en-US" sz="1200" b="0" i="0" kern="1200" dirty="0">
                <a:solidFill>
                  <a:schemeClr val="tx1"/>
                </a:solidFill>
                <a:effectLst/>
                <a:latin typeface="+mn-lt"/>
                <a:ea typeface="+mn-ea"/>
                <a:cs typeface="+mn-cs"/>
              </a:rPr>
              <a:t>protection, enhancement, and preservation of human dignity” (</a:t>
            </a:r>
            <a:r>
              <a:rPr lang="en-US" dirty="0" err="1"/>
              <a:t>Pajnkihar</a:t>
            </a:r>
            <a:r>
              <a:rPr lang="en-US" dirty="0"/>
              <a:t>,</a:t>
            </a:r>
            <a:r>
              <a:rPr lang="en-US" baseline="0" dirty="0"/>
              <a:t> </a:t>
            </a:r>
            <a:r>
              <a:rPr lang="en-US" dirty="0" err="1"/>
              <a:t>Štiglic</a:t>
            </a:r>
            <a:r>
              <a:rPr lang="en-US" dirty="0"/>
              <a:t>,</a:t>
            </a:r>
            <a:r>
              <a:rPr lang="en-US" baseline="0" dirty="0"/>
              <a:t> </a:t>
            </a:r>
            <a:r>
              <a:rPr lang="en-US" dirty="0"/>
              <a:t>&amp; </a:t>
            </a:r>
            <a:r>
              <a:rPr lang="en-US" dirty="0" err="1"/>
              <a:t>Vrbnjak</a:t>
            </a:r>
            <a:r>
              <a:rPr lang="en-US" dirty="0"/>
              <a:t>, 2017). Watson developed</a:t>
            </a:r>
            <a:r>
              <a:rPr lang="en-US" baseline="0" dirty="0"/>
              <a:t> ten main </a:t>
            </a:r>
            <a:r>
              <a:rPr lang="en-US" baseline="0" dirty="0" err="1"/>
              <a:t>carative</a:t>
            </a:r>
            <a:r>
              <a:rPr lang="en-US" baseline="0" dirty="0"/>
              <a:t> factors to strengthen inter-personal connections in patient care (</a:t>
            </a:r>
            <a:r>
              <a:rPr lang="en-US" dirty="0" err="1"/>
              <a:t>Pajnkihar</a:t>
            </a:r>
            <a:r>
              <a:rPr lang="en-US" dirty="0"/>
              <a:t>,</a:t>
            </a:r>
            <a:r>
              <a:rPr lang="en-US" baseline="0" dirty="0"/>
              <a:t> </a:t>
            </a:r>
            <a:r>
              <a:rPr lang="en-US" dirty="0" err="1"/>
              <a:t>Štiglic</a:t>
            </a:r>
            <a:r>
              <a:rPr lang="en-US" dirty="0"/>
              <a:t>,</a:t>
            </a:r>
            <a:r>
              <a:rPr lang="en-US" baseline="0" dirty="0"/>
              <a:t> </a:t>
            </a:r>
            <a:r>
              <a:rPr lang="en-US" dirty="0"/>
              <a:t>&amp; </a:t>
            </a:r>
            <a:r>
              <a:rPr lang="en-US" dirty="0" err="1"/>
              <a:t>Vrbnjak</a:t>
            </a:r>
            <a:r>
              <a:rPr lang="en-US" dirty="0"/>
              <a:t>, 2017). These factors</a:t>
            </a:r>
            <a:r>
              <a:rPr lang="en-US" baseline="0" dirty="0"/>
              <a:t> are “</a:t>
            </a:r>
            <a:r>
              <a:rPr lang="en-US" sz="1200" b="0" i="0" kern="1200" dirty="0">
                <a:solidFill>
                  <a:schemeClr val="tx1"/>
                </a:solidFill>
                <a:effectLst/>
                <a:latin typeface="+mn-lt"/>
                <a:ea typeface="+mn-ea"/>
                <a:cs typeface="+mn-cs"/>
              </a:rPr>
              <a:t>(1) forming humanistic-altruistic value systems, (2) instilling </a:t>
            </a:r>
            <a:r>
              <a:rPr lang="en-US" sz="1200" b="0" i="0" u="none" strike="noStrike" kern="1200" dirty="0">
                <a:solidFill>
                  <a:schemeClr val="tx1"/>
                </a:solidFill>
                <a:effectLst/>
                <a:latin typeface="+mn-lt"/>
                <a:ea typeface="+mn-ea"/>
                <a:cs typeface="+mn-cs"/>
              </a:rPr>
              <a:t>faith</a:t>
            </a:r>
            <a:r>
              <a:rPr lang="en-US" sz="1200" b="0" i="0" kern="1200" dirty="0">
                <a:solidFill>
                  <a:schemeClr val="tx1"/>
                </a:solidFill>
                <a:effectLst/>
                <a:latin typeface="+mn-lt"/>
                <a:ea typeface="+mn-ea"/>
                <a:cs typeface="+mn-cs"/>
              </a:rPr>
              <a:t>-hope, (3) cultivating a sensitivity to self and others, (4) developing a helping-trust relationship, (5) promoting an expression of feelings, (6) using problem-solving for decision-making, (7) promoting teaching-learning, (8) promoting a supportive environment, (9) assisting with the gratification of human needs, and (10) allowing for existential-phenomenological forces” (Gonzalo, 2021). </a:t>
            </a:r>
          </a:p>
          <a:p>
            <a:r>
              <a:rPr lang="en-US" sz="1200" b="0" i="0" kern="1200" dirty="0">
                <a:solidFill>
                  <a:schemeClr val="tx1"/>
                </a:solidFill>
                <a:effectLst/>
                <a:latin typeface="+mn-lt"/>
                <a:ea typeface="+mn-ea"/>
                <a:cs typeface="+mn-cs"/>
              </a:rPr>
              <a:t>WOCN helps nurses to provide meaningful teaching-learning</a:t>
            </a:r>
            <a:r>
              <a:rPr lang="en-US" sz="1200" b="0" i="0" kern="1200" baseline="0" dirty="0">
                <a:solidFill>
                  <a:schemeClr val="tx1"/>
                </a:solidFill>
                <a:effectLst/>
                <a:latin typeface="+mn-lt"/>
                <a:ea typeface="+mn-ea"/>
                <a:cs typeface="+mn-cs"/>
              </a:rPr>
              <a:t> experiences to the patient by instilling nurses with adequate relevant knowledge regarding wound, </a:t>
            </a:r>
            <a:r>
              <a:rPr lang="en-US" sz="1200" b="0" i="0" kern="1200" baseline="0" dirty="0" err="1">
                <a:solidFill>
                  <a:schemeClr val="tx1"/>
                </a:solidFill>
                <a:effectLst/>
                <a:latin typeface="+mn-lt"/>
                <a:ea typeface="+mn-ea"/>
                <a:cs typeface="+mn-cs"/>
              </a:rPr>
              <a:t>ostomy</a:t>
            </a:r>
            <a:r>
              <a:rPr lang="en-US" sz="1200" b="0" i="0" kern="1200" baseline="0" dirty="0">
                <a:solidFill>
                  <a:schemeClr val="tx1"/>
                </a:solidFill>
                <a:effectLst/>
                <a:latin typeface="+mn-lt"/>
                <a:ea typeface="+mn-ea"/>
                <a:cs typeface="+mn-cs"/>
              </a:rPr>
              <a:t> and continence care which they can use to advise the patients (</a:t>
            </a:r>
            <a:r>
              <a:rPr lang="en-US" dirty="0" err="1"/>
              <a:t>Pajnkihar</a:t>
            </a:r>
            <a:r>
              <a:rPr lang="en-US" dirty="0"/>
              <a:t>,</a:t>
            </a:r>
            <a:r>
              <a:rPr lang="en-US" baseline="0" dirty="0"/>
              <a:t> </a:t>
            </a:r>
            <a:r>
              <a:rPr lang="en-US" dirty="0" err="1"/>
              <a:t>Štiglic</a:t>
            </a:r>
            <a:r>
              <a:rPr lang="en-US" dirty="0"/>
              <a:t>,</a:t>
            </a:r>
            <a:r>
              <a:rPr lang="en-US" baseline="0" dirty="0"/>
              <a:t> </a:t>
            </a:r>
            <a:r>
              <a:rPr lang="en-US" dirty="0"/>
              <a:t>&amp; </a:t>
            </a:r>
            <a:r>
              <a:rPr lang="en-US" dirty="0" err="1"/>
              <a:t>Vrbnjak</a:t>
            </a:r>
            <a:r>
              <a:rPr lang="en-US" dirty="0"/>
              <a:t>, 2017).</a:t>
            </a:r>
            <a:r>
              <a:rPr lang="en-US" baseline="0" dirty="0"/>
              <a:t> WOCN assists nurses to create a healing environment by teaching them how to treat conditions related to wound, </a:t>
            </a:r>
            <a:r>
              <a:rPr lang="en-US" baseline="0" dirty="0" err="1"/>
              <a:t>ostomy</a:t>
            </a:r>
            <a:r>
              <a:rPr lang="en-US" baseline="0" dirty="0"/>
              <a:t> and continence complications as well as how to prevent such complications from </a:t>
            </a:r>
            <a:r>
              <a:rPr lang="en-US" baseline="0" dirty="0" err="1"/>
              <a:t>occuring</a:t>
            </a:r>
            <a:r>
              <a:rPr lang="en-US" baseline="0" dirty="0"/>
              <a:t> (</a:t>
            </a:r>
            <a:r>
              <a:rPr lang="en-US" dirty="0" err="1"/>
              <a:t>Pajnkihar</a:t>
            </a:r>
            <a:r>
              <a:rPr lang="en-US" dirty="0"/>
              <a:t>,</a:t>
            </a:r>
            <a:r>
              <a:rPr lang="en-US" baseline="0" dirty="0"/>
              <a:t> </a:t>
            </a:r>
            <a:r>
              <a:rPr lang="en-US" dirty="0" err="1"/>
              <a:t>Štiglic</a:t>
            </a:r>
            <a:r>
              <a:rPr lang="en-US" dirty="0"/>
              <a:t>,</a:t>
            </a:r>
            <a:r>
              <a:rPr lang="en-US" baseline="0" dirty="0"/>
              <a:t> </a:t>
            </a:r>
            <a:r>
              <a:rPr lang="en-US" dirty="0"/>
              <a:t>&amp; </a:t>
            </a:r>
            <a:r>
              <a:rPr lang="en-US" dirty="0" err="1"/>
              <a:t>Vrbnjak</a:t>
            </a:r>
            <a:r>
              <a:rPr lang="en-US" dirty="0"/>
              <a:t>, 2017). Through</a:t>
            </a:r>
            <a:r>
              <a:rPr lang="en-US" baseline="0" dirty="0"/>
              <a:t> WOCN, nurses can be trained on how to </a:t>
            </a:r>
            <a:r>
              <a:rPr lang="en-US" sz="1200" b="0" i="0" kern="1200" dirty="0">
                <a:solidFill>
                  <a:schemeClr val="tx1"/>
                </a:solidFill>
                <a:effectLst/>
                <a:latin typeface="+mn-lt"/>
                <a:ea typeface="+mn-ea"/>
                <a:cs typeface="+mn-cs"/>
              </a:rPr>
              <a:t>administer sacred nursing acts of caring-healing by tending to basic human needs such as dignity and the need to be treated with respect</a:t>
            </a:r>
            <a:r>
              <a:rPr lang="en-US" sz="1200" b="0" i="0" kern="1200" baseline="0" dirty="0">
                <a:solidFill>
                  <a:schemeClr val="tx1"/>
                </a:solidFill>
                <a:effectLst/>
                <a:latin typeface="+mn-lt"/>
                <a:ea typeface="+mn-ea"/>
                <a:cs typeface="+mn-cs"/>
              </a:rPr>
              <a:t> (</a:t>
            </a:r>
            <a:r>
              <a:rPr lang="en-US" dirty="0" err="1"/>
              <a:t>Pajnkihar</a:t>
            </a:r>
            <a:r>
              <a:rPr lang="en-US" dirty="0"/>
              <a:t>,</a:t>
            </a:r>
            <a:r>
              <a:rPr lang="en-US" baseline="0" dirty="0"/>
              <a:t> </a:t>
            </a:r>
            <a:r>
              <a:rPr lang="en-US" dirty="0" err="1"/>
              <a:t>Štiglic</a:t>
            </a:r>
            <a:r>
              <a:rPr lang="en-US" dirty="0"/>
              <a:t>,</a:t>
            </a:r>
            <a:r>
              <a:rPr lang="en-US" baseline="0" dirty="0"/>
              <a:t> </a:t>
            </a:r>
            <a:r>
              <a:rPr lang="en-US" dirty="0"/>
              <a:t>&amp; </a:t>
            </a:r>
            <a:r>
              <a:rPr lang="en-US" dirty="0" err="1"/>
              <a:t>Vrbnjak</a:t>
            </a:r>
            <a:r>
              <a:rPr lang="en-US" dirty="0"/>
              <a:t>, 2017).</a:t>
            </a:r>
          </a:p>
        </p:txBody>
      </p:sp>
      <p:sp>
        <p:nvSpPr>
          <p:cNvPr id="4" name="Slide Number Placeholder 3"/>
          <p:cNvSpPr>
            <a:spLocks noGrp="1"/>
          </p:cNvSpPr>
          <p:nvPr>
            <p:ph type="sldNum" sz="quarter" idx="10"/>
          </p:nvPr>
        </p:nvSpPr>
        <p:spPr/>
        <p:txBody>
          <a:bodyPr/>
          <a:lstStyle/>
          <a:p>
            <a:fld id="{79845373-FFC5-48A8-AB64-5DFBD9530EC7}" type="slidenum">
              <a:rPr lang="en-US" smtClean="0"/>
              <a:t>10</a:t>
            </a:fld>
            <a:endParaRPr lang="en-US"/>
          </a:p>
        </p:txBody>
      </p:sp>
    </p:spTree>
    <p:extLst>
      <p:ext uri="{BB962C8B-B14F-4D97-AF65-F5344CB8AC3E}">
        <p14:creationId xmlns:p14="http://schemas.microsoft.com/office/powerpoint/2010/main" val="2955164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BAB882D8-205B-499A-89E4-11E05E783D87}"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416741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3C5C50-A35A-49BF-8F2C-577685CA5E59}"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288115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513228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923809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2869932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2517971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1951585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3992496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3090203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3360879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C5C50-A35A-49BF-8F2C-577685CA5E59}" type="datetimeFigureOut">
              <a:rPr lang="en-US" smtClean="0"/>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350433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3C5C50-A35A-49BF-8F2C-577685CA5E59}"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84052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3C5C50-A35A-49BF-8F2C-577685CA5E59}" type="datetimeFigureOut">
              <a:rPr lang="en-US" smtClean="0"/>
              <a:t>3/23/2021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324395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3C5C50-A35A-49BF-8F2C-577685CA5E59}" type="datetimeFigureOut">
              <a:rPr lang="en-US" smtClean="0"/>
              <a:t>3/23/2021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2588660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3C5C50-A35A-49BF-8F2C-577685CA5E59}" type="datetimeFigureOut">
              <a:rPr lang="en-US" smtClean="0"/>
              <a:t>3/23/2021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2850218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3C5C50-A35A-49BF-8F2C-577685CA5E59}"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768985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3C5C50-A35A-49BF-8F2C-577685CA5E59}" type="datetimeFigureOut">
              <a:rPr lang="en-US" smtClean="0"/>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882D8-205B-499A-89E4-11E05E783D87}" type="slidenum">
              <a:rPr lang="en-US" smtClean="0"/>
              <a:t>‹#›</a:t>
            </a:fld>
            <a:endParaRPr lang="en-US"/>
          </a:p>
        </p:txBody>
      </p:sp>
    </p:spTree>
    <p:extLst>
      <p:ext uri="{BB962C8B-B14F-4D97-AF65-F5344CB8AC3E}">
        <p14:creationId xmlns:p14="http://schemas.microsoft.com/office/powerpoint/2010/main" val="3578188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43C5C50-A35A-49BF-8F2C-577685CA5E59}" type="datetimeFigureOut">
              <a:rPr lang="en-US" smtClean="0"/>
              <a:t>3/23/2021</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AB882D8-205B-499A-89E4-11E05E783D87}" type="slidenum">
              <a:rPr lang="en-US" smtClean="0"/>
              <a:t>‹#›</a:t>
            </a:fld>
            <a:endParaRPr lang="en-US"/>
          </a:p>
        </p:txBody>
      </p:sp>
    </p:spTree>
    <p:extLst>
      <p:ext uri="{BB962C8B-B14F-4D97-AF65-F5344CB8AC3E}">
        <p14:creationId xmlns:p14="http://schemas.microsoft.com/office/powerpoint/2010/main" val="26232279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lideplayer.com/slide/5258242/" TargetMode="External"/><Relationship Id="rId2" Type="http://schemas.openxmlformats.org/officeDocument/2006/relationships/hyperlink" Target="https://nurseslabs.com/jean-watsons-philosophy-theory-transpersonal-caring/" TargetMode="External"/><Relationship Id="rId1" Type="http://schemas.openxmlformats.org/officeDocument/2006/relationships/slideLayout" Target="../slideLayouts/slideLayout2.xml"/><Relationship Id="rId6" Type="http://schemas.openxmlformats.org/officeDocument/2006/relationships/hyperlink" Target="https://member.wocn.org/page/Member_Benefits" TargetMode="External"/><Relationship Id="rId5" Type="http://schemas.openxmlformats.org/officeDocument/2006/relationships/hyperlink" Target="https://www.wocn.org/membership/benefits/" TargetMode="External"/><Relationship Id="rId4" Type="http://schemas.openxmlformats.org/officeDocument/2006/relationships/hyperlink" Target="https://doi.org/10.7717/peerj.294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39673" y="914401"/>
            <a:ext cx="6947127" cy="2666999"/>
          </a:xfrm>
        </p:spPr>
        <p:txBody>
          <a:bodyPr>
            <a:normAutofit/>
          </a:bodyPr>
          <a:lstStyle/>
          <a:p>
            <a:pPr algn="ctr"/>
            <a:r>
              <a:rPr lang="en-US" b="1" dirty="0">
                <a:latin typeface="Times New Roman" panose="02020603050405020304" pitchFamily="18" charset="0"/>
                <a:cs typeface="Times New Roman" panose="02020603050405020304" pitchFamily="18" charset="0"/>
              </a:rPr>
              <a:t>WOUND, OSTOMY AND CONTINENCE NURSES SOCIETY</a:t>
            </a:r>
            <a:endParaRPr lang="en-US" dirty="0">
              <a:latin typeface="Times New Roman" panose="02020603050405020304" pitchFamily="18" charset="0"/>
              <a:cs typeface="Times New Roman" panose="02020603050405020304" pitchFamily="18" charset="0"/>
            </a:endParaRPr>
          </a:p>
        </p:txBody>
      </p:sp>
      <p:sp>
        <p:nvSpPr>
          <p:cNvPr id="5" name="Subtitle 4"/>
          <p:cNvSpPr>
            <a:spLocks noGrp="1"/>
          </p:cNvSpPr>
          <p:nvPr>
            <p:ph type="subTitle" idx="1"/>
          </p:nvPr>
        </p:nvSpPr>
        <p:spPr>
          <a:xfrm>
            <a:off x="2971800" y="3657600"/>
            <a:ext cx="4543362" cy="1364531"/>
          </a:xfrm>
        </p:spPr>
        <p:txBody>
          <a:bodyPr>
            <a:normAutofit/>
          </a:bodyPr>
          <a:lstStyle/>
          <a:p>
            <a:pPr algn="ctr"/>
            <a:r>
              <a:rPr lang="en-US" sz="2400" dirty="0">
                <a:solidFill>
                  <a:srgbClr val="002060"/>
                </a:solidFill>
                <a:latin typeface="Times New Roman" panose="02020603050405020304" pitchFamily="18" charset="0"/>
                <a:cs typeface="Times New Roman" panose="02020603050405020304" pitchFamily="18" charset="0"/>
              </a:rPr>
              <a:t>Student’s Name</a:t>
            </a:r>
          </a:p>
          <a:p>
            <a:pPr algn="ctr"/>
            <a:r>
              <a:rPr lang="en-US" sz="2400" dirty="0">
                <a:solidFill>
                  <a:srgbClr val="002060"/>
                </a:solidFill>
                <a:latin typeface="Times New Roman" panose="02020603050405020304" pitchFamily="18" charset="0"/>
                <a:cs typeface="Times New Roman" panose="02020603050405020304" pitchFamily="18" charset="0"/>
              </a:rPr>
              <a:t>Institutional Affiliations</a:t>
            </a:r>
          </a:p>
        </p:txBody>
      </p:sp>
    </p:spTree>
    <p:extLst>
      <p:ext uri="{BB962C8B-B14F-4D97-AF65-F5344CB8AC3E}">
        <p14:creationId xmlns:p14="http://schemas.microsoft.com/office/powerpoint/2010/main" val="3505474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162800" cy="1219200"/>
          </a:xfrm>
        </p:spPr>
        <p:txBody>
          <a:bodyPr>
            <a:noAutofit/>
          </a:bodyPr>
          <a:lstStyle/>
          <a:p>
            <a:r>
              <a:rPr lang="en-US" sz="3200" b="1" dirty="0"/>
              <a:t>WOCN Relation to Watson Theory of Caring</a:t>
            </a:r>
          </a:p>
        </p:txBody>
      </p:sp>
      <p:sp>
        <p:nvSpPr>
          <p:cNvPr id="3" name="Content Placeholder 2"/>
          <p:cNvSpPr>
            <a:spLocks noGrp="1"/>
          </p:cNvSpPr>
          <p:nvPr>
            <p:ph idx="1"/>
          </p:nvPr>
        </p:nvSpPr>
        <p:spPr>
          <a:xfrm>
            <a:off x="1143000" y="1219200"/>
            <a:ext cx="7772400" cy="5181600"/>
          </a:xfrm>
        </p:spPr>
        <p:txBody>
          <a:bodyPr>
            <a:normAutofit fontScale="92500"/>
          </a:bodyPr>
          <a:lstStyle/>
          <a:p>
            <a:r>
              <a:rPr lang="en-US" sz="2800" dirty="0"/>
              <a:t>Watson’s Theory emphasizes caring as crucial in nursing.</a:t>
            </a:r>
          </a:p>
          <a:p>
            <a:r>
              <a:rPr lang="en-US" sz="2800" dirty="0"/>
              <a:t>The theory identifies ten main </a:t>
            </a:r>
            <a:r>
              <a:rPr lang="en-US" sz="2800" dirty="0" err="1"/>
              <a:t>carative</a:t>
            </a:r>
            <a:r>
              <a:rPr lang="en-US" sz="2800" dirty="0"/>
              <a:t> factors. </a:t>
            </a:r>
          </a:p>
          <a:p>
            <a:r>
              <a:rPr lang="en-US" sz="2800" dirty="0"/>
              <a:t>WOCN exemplifies several </a:t>
            </a:r>
            <a:r>
              <a:rPr lang="en-US" sz="2800" dirty="0" err="1"/>
              <a:t>carative</a:t>
            </a:r>
            <a:r>
              <a:rPr lang="en-US" sz="2800" dirty="0"/>
              <a:t> factors in its initiatives. </a:t>
            </a:r>
          </a:p>
          <a:p>
            <a:r>
              <a:rPr lang="en-US" sz="2800" dirty="0"/>
              <a:t>WOCN helps provide meaningful teaching-learning experiences.</a:t>
            </a:r>
          </a:p>
          <a:p>
            <a:r>
              <a:rPr lang="en-US" sz="2800" dirty="0"/>
              <a:t>WOCN teaches nurses to create a healing environment. </a:t>
            </a:r>
          </a:p>
          <a:p>
            <a:r>
              <a:rPr lang="en-US" sz="2800" dirty="0"/>
              <a:t>WOCN trains nurses to address basic human needs.</a:t>
            </a:r>
          </a:p>
          <a:p>
            <a:endParaRPr lang="en-US" sz="2800" dirty="0"/>
          </a:p>
        </p:txBody>
      </p:sp>
    </p:spTree>
    <p:extLst>
      <p:ext uri="{BB962C8B-B14F-4D97-AF65-F5344CB8AC3E}">
        <p14:creationId xmlns:p14="http://schemas.microsoft.com/office/powerpoint/2010/main" val="2040630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609600"/>
          </a:xfrm>
        </p:spPr>
        <p:txBody>
          <a:bodyPr>
            <a:normAutofit/>
          </a:bodyPr>
          <a:lstStyle/>
          <a:p>
            <a:r>
              <a:rPr lang="en-US" sz="3200" b="1" dirty="0"/>
              <a:t>WOCN Contribution to Global Health</a:t>
            </a:r>
          </a:p>
        </p:txBody>
      </p:sp>
      <p:sp>
        <p:nvSpPr>
          <p:cNvPr id="3" name="Content Placeholder 2"/>
          <p:cNvSpPr>
            <a:spLocks noGrp="1"/>
          </p:cNvSpPr>
          <p:nvPr>
            <p:ph idx="1"/>
          </p:nvPr>
        </p:nvSpPr>
        <p:spPr>
          <a:xfrm>
            <a:off x="1200150" y="533400"/>
            <a:ext cx="7486650" cy="5943600"/>
          </a:xfrm>
        </p:spPr>
        <p:txBody>
          <a:bodyPr>
            <a:normAutofit/>
          </a:bodyPr>
          <a:lstStyle/>
          <a:p>
            <a:r>
              <a:rPr lang="en-US" dirty="0"/>
              <a:t>WOCN encourages volunteering across regions and countries.</a:t>
            </a:r>
          </a:p>
          <a:p>
            <a:endParaRPr lang="en-US" dirty="0"/>
          </a:p>
          <a:p>
            <a:endParaRPr lang="en-US" dirty="0"/>
          </a:p>
          <a:p>
            <a:endParaRPr lang="en-US" dirty="0"/>
          </a:p>
          <a:p>
            <a:endParaRPr lang="en-US" dirty="0"/>
          </a:p>
          <a:p>
            <a:endParaRPr lang="en-US" dirty="0"/>
          </a:p>
          <a:p>
            <a:endParaRPr lang="en-US" dirty="0"/>
          </a:p>
          <a:p>
            <a:r>
              <a:rPr lang="en-US" dirty="0"/>
              <a:t>WOCN has affiliates in various regions as shown.</a:t>
            </a:r>
          </a:p>
          <a:p>
            <a:r>
              <a:rPr lang="en-US" dirty="0"/>
              <a:t>WOCN provides a global community.</a:t>
            </a:r>
          </a:p>
          <a:p>
            <a:r>
              <a:rPr lang="en-US" dirty="0"/>
              <a:t>WOCN funds various community seminars and conferences.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170" y="1371600"/>
            <a:ext cx="5775659"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0372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200" b="1" dirty="0"/>
              <a:t>References</a:t>
            </a:r>
          </a:p>
        </p:txBody>
      </p:sp>
      <p:sp>
        <p:nvSpPr>
          <p:cNvPr id="3" name="Content Placeholder 2"/>
          <p:cNvSpPr>
            <a:spLocks noGrp="1"/>
          </p:cNvSpPr>
          <p:nvPr>
            <p:ph idx="1"/>
          </p:nvPr>
        </p:nvSpPr>
        <p:spPr>
          <a:xfrm>
            <a:off x="1371600" y="838200"/>
            <a:ext cx="7315199" cy="5791200"/>
          </a:xfrm>
        </p:spPr>
        <p:txBody>
          <a:bodyPr>
            <a:normAutofit fontScale="92500" lnSpcReduction="20000"/>
          </a:bodyPr>
          <a:lstStyle/>
          <a:p>
            <a:r>
              <a:rPr lang="en-US" dirty="0"/>
              <a:t>Gonzalo, A. (2021). Jean Watson: Theory of Human Caring. </a:t>
            </a:r>
            <a:r>
              <a:rPr lang="en-US" i="1" dirty="0"/>
              <a:t>Nurse labs</a:t>
            </a:r>
            <a:r>
              <a:rPr lang="en-US" dirty="0"/>
              <a:t>. </a:t>
            </a:r>
            <a:r>
              <a:rPr lang="en-US" dirty="0">
                <a:hlinkClick r:id="rId2"/>
              </a:rPr>
              <a:t>https://nurseslabs.com/jean-watsons-philosophy-theory-transpersonal-caring/</a:t>
            </a:r>
            <a:r>
              <a:rPr lang="en-US" dirty="0"/>
              <a:t> </a:t>
            </a:r>
          </a:p>
          <a:p>
            <a:r>
              <a:rPr lang="en-US" dirty="0"/>
              <a:t>Harper, K. (2021). We Invite You to Join the WOCN ® Society. Wound, </a:t>
            </a:r>
            <a:r>
              <a:rPr lang="en-US" dirty="0" err="1"/>
              <a:t>Ostomy</a:t>
            </a:r>
            <a:r>
              <a:rPr lang="en-US" dirty="0"/>
              <a:t> and Continence Nurses Society™ What is the WOCN Society? The Wound, </a:t>
            </a:r>
            <a:r>
              <a:rPr lang="en-US" dirty="0" err="1"/>
              <a:t>Ostomy</a:t>
            </a:r>
            <a:r>
              <a:rPr lang="en-US" dirty="0"/>
              <a:t> and Continence Nurses. </a:t>
            </a:r>
            <a:r>
              <a:rPr lang="en-US" i="1" dirty="0" err="1"/>
              <a:t>Slideplayer</a:t>
            </a:r>
            <a:r>
              <a:rPr lang="en-US" dirty="0"/>
              <a:t>. </a:t>
            </a:r>
            <a:r>
              <a:rPr lang="en-US" dirty="0">
                <a:hlinkClick r:id="rId3"/>
              </a:rPr>
              <a:t>https://slideplayer.com/slide/5258242/</a:t>
            </a:r>
            <a:r>
              <a:rPr lang="en-US" dirty="0"/>
              <a:t> </a:t>
            </a:r>
          </a:p>
          <a:p>
            <a:r>
              <a:rPr lang="en-US" dirty="0" err="1"/>
              <a:t>Pajnkihar</a:t>
            </a:r>
            <a:r>
              <a:rPr lang="en-US" dirty="0"/>
              <a:t>, M., </a:t>
            </a:r>
            <a:r>
              <a:rPr lang="en-US" dirty="0" err="1"/>
              <a:t>Štiglic</a:t>
            </a:r>
            <a:r>
              <a:rPr lang="en-US" dirty="0"/>
              <a:t>, G., &amp; </a:t>
            </a:r>
            <a:r>
              <a:rPr lang="en-US" dirty="0" err="1"/>
              <a:t>Vrbnjak</a:t>
            </a:r>
            <a:r>
              <a:rPr lang="en-US" dirty="0"/>
              <a:t>, D. (2017). The concept of Watson's </a:t>
            </a:r>
            <a:r>
              <a:rPr lang="en-US" dirty="0" err="1"/>
              <a:t>carative</a:t>
            </a:r>
            <a:r>
              <a:rPr lang="en-US" dirty="0"/>
              <a:t> factors in nursing and their (dis)harmony with patient satisfaction. </a:t>
            </a:r>
            <a:r>
              <a:rPr lang="en-US" i="1" dirty="0" err="1"/>
              <a:t>PeerJ</a:t>
            </a:r>
            <a:r>
              <a:rPr lang="en-US" dirty="0"/>
              <a:t>, </a:t>
            </a:r>
            <a:r>
              <a:rPr lang="en-US" i="1" dirty="0"/>
              <a:t>5</a:t>
            </a:r>
            <a:r>
              <a:rPr lang="en-US" dirty="0"/>
              <a:t>, e2940. </a:t>
            </a:r>
            <a:r>
              <a:rPr lang="en-US" dirty="0">
                <a:hlinkClick r:id="rId4"/>
              </a:rPr>
              <a:t>https://doi.org/10.7717/peerj.2940</a:t>
            </a:r>
            <a:r>
              <a:rPr lang="en-US" dirty="0">
                <a:hlinkClick r:id="rId5"/>
              </a:rPr>
              <a:t>/</a:t>
            </a:r>
            <a:r>
              <a:rPr lang="en-US" dirty="0"/>
              <a:t> </a:t>
            </a:r>
          </a:p>
          <a:p>
            <a:r>
              <a:rPr lang="en-US" dirty="0"/>
              <a:t>Wound, Ostomy and Continence Nurses Society. (2021). </a:t>
            </a:r>
            <a:r>
              <a:rPr lang="en-US" i="1" dirty="0"/>
              <a:t>Membership Benefits</a:t>
            </a:r>
            <a:r>
              <a:rPr lang="en-US" dirty="0"/>
              <a:t>. </a:t>
            </a:r>
            <a:r>
              <a:rPr lang="en-US" dirty="0">
                <a:hlinkClick r:id="rId5"/>
              </a:rPr>
              <a:t>https://www.wocn.org/membership/benefits </a:t>
            </a:r>
            <a:endParaRPr lang="en-US" dirty="0"/>
          </a:p>
          <a:p>
            <a:r>
              <a:rPr lang="en-US" dirty="0"/>
              <a:t>Wound, Ostomy and Continence Nurses Society. (2018).</a:t>
            </a:r>
            <a:r>
              <a:rPr lang="en-US" i="1" dirty="0"/>
              <a:t>WOCN Society Membership Categories and Pricing. </a:t>
            </a:r>
            <a:r>
              <a:rPr lang="en-US" dirty="0">
                <a:hlinkClick r:id="rId6"/>
              </a:rPr>
              <a:t>https://member.wocn.org/page/Member_Benefits</a:t>
            </a:r>
            <a:r>
              <a:rPr lang="en-US" dirty="0"/>
              <a:t> </a:t>
            </a:r>
          </a:p>
        </p:txBody>
      </p:sp>
    </p:spTree>
    <p:extLst>
      <p:ext uri="{BB962C8B-B14F-4D97-AF65-F5344CB8AC3E}">
        <p14:creationId xmlns:p14="http://schemas.microsoft.com/office/powerpoint/2010/main" val="1570622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Autofit/>
          </a:bodyPr>
          <a:lstStyle/>
          <a:p>
            <a:r>
              <a:rPr lang="en-US" sz="3200" b="1" dirty="0"/>
              <a:t>WOCN</a:t>
            </a:r>
            <a:r>
              <a:rPr lang="en-US" sz="3200" dirty="0"/>
              <a:t> </a:t>
            </a:r>
            <a:r>
              <a:rPr lang="en-US" sz="3200" b="1" dirty="0"/>
              <a:t>Mission and Purpose</a:t>
            </a:r>
          </a:p>
        </p:txBody>
      </p:sp>
      <p:sp>
        <p:nvSpPr>
          <p:cNvPr id="3" name="Content Placeholder 2"/>
          <p:cNvSpPr>
            <a:spLocks noGrp="1"/>
          </p:cNvSpPr>
          <p:nvPr>
            <p:ph idx="1"/>
          </p:nvPr>
        </p:nvSpPr>
        <p:spPr>
          <a:xfrm>
            <a:off x="1219200" y="914400"/>
            <a:ext cx="7467600" cy="5867400"/>
          </a:xfrm>
        </p:spPr>
        <p:txBody>
          <a:bodyPr/>
          <a:lstStyle/>
          <a:p>
            <a:r>
              <a:rPr lang="en-US" dirty="0"/>
              <a:t>International non-profit organization founded in 1968.</a:t>
            </a:r>
          </a:p>
          <a:p>
            <a:r>
              <a:rPr lang="en-US" dirty="0"/>
              <a:t>Aimed at improving wound, </a:t>
            </a:r>
            <a:r>
              <a:rPr lang="en-US" dirty="0" err="1"/>
              <a:t>ostomy</a:t>
            </a:r>
            <a:r>
              <a:rPr lang="en-US" dirty="0"/>
              <a:t> and continence care.</a:t>
            </a:r>
          </a:p>
          <a:p>
            <a:r>
              <a:rPr lang="en-US" dirty="0"/>
              <a:t>WOCN’s mission entails assisting members to improve skills.</a:t>
            </a:r>
          </a:p>
          <a:p>
            <a:r>
              <a:rPr lang="en-US" dirty="0"/>
              <a:t>Provides guidelines for wound, </a:t>
            </a:r>
            <a:r>
              <a:rPr lang="en-US" dirty="0" err="1"/>
              <a:t>ostomy</a:t>
            </a:r>
            <a:r>
              <a:rPr lang="en-US" dirty="0"/>
              <a:t> and continence care.</a:t>
            </a:r>
          </a:p>
          <a:p>
            <a:r>
              <a:rPr lang="en-US" dirty="0"/>
              <a:t>Enhance research regarding wound, </a:t>
            </a:r>
            <a:r>
              <a:rPr lang="en-US" dirty="0" err="1"/>
              <a:t>ostomy</a:t>
            </a:r>
            <a:r>
              <a:rPr lang="en-US" dirty="0"/>
              <a:t> and continence care.</a:t>
            </a:r>
          </a:p>
          <a:p>
            <a:r>
              <a:rPr lang="en-US" dirty="0"/>
              <a:t>Improve the general public health outcomes.</a:t>
            </a:r>
          </a:p>
          <a:p>
            <a:endParaRPr lang="en-US" dirty="0"/>
          </a:p>
          <a:p>
            <a:endParaRPr lang="en-US" dirty="0"/>
          </a:p>
        </p:txBody>
      </p:sp>
    </p:spTree>
    <p:extLst>
      <p:ext uri="{BB962C8B-B14F-4D97-AF65-F5344CB8AC3E}">
        <p14:creationId xmlns:p14="http://schemas.microsoft.com/office/powerpoint/2010/main" val="1413430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a:bodyPr>
          <a:lstStyle/>
          <a:p>
            <a:r>
              <a:rPr lang="en-US" sz="3200" b="1" dirty="0"/>
              <a:t>WOCN Initiatives</a:t>
            </a:r>
          </a:p>
        </p:txBody>
      </p:sp>
      <p:sp>
        <p:nvSpPr>
          <p:cNvPr id="3" name="Content Placeholder 2"/>
          <p:cNvSpPr>
            <a:spLocks noGrp="1"/>
          </p:cNvSpPr>
          <p:nvPr>
            <p:ph idx="1"/>
          </p:nvPr>
        </p:nvSpPr>
        <p:spPr>
          <a:xfrm>
            <a:off x="1447800" y="1066800"/>
            <a:ext cx="7239000" cy="4953000"/>
          </a:xfrm>
        </p:spPr>
        <p:txBody>
          <a:bodyPr>
            <a:normAutofit/>
          </a:bodyPr>
          <a:lstStyle/>
          <a:p>
            <a:r>
              <a:rPr lang="en-US" dirty="0"/>
              <a:t>WOCN has three initiatives: Advocacy, Education and Research.</a:t>
            </a:r>
          </a:p>
          <a:p>
            <a:r>
              <a:rPr lang="en-US" dirty="0"/>
              <a:t>Its members partake in advocacy for public policies.</a:t>
            </a:r>
          </a:p>
          <a:p>
            <a:r>
              <a:rPr lang="en-US" dirty="0"/>
              <a:t>WOCN educates nurses on the latest research-based practices.</a:t>
            </a:r>
          </a:p>
          <a:p>
            <a:r>
              <a:rPr lang="en-US" dirty="0"/>
              <a:t>WOCN emphasizes education on social responsibility.</a:t>
            </a:r>
          </a:p>
          <a:p>
            <a:r>
              <a:rPr lang="en-US" dirty="0"/>
              <a:t>Avails research facilities and opportunities to nurses.</a:t>
            </a:r>
          </a:p>
          <a:p>
            <a:r>
              <a:rPr lang="en-US" dirty="0"/>
              <a:t>Allows nurses to participate in research studies.</a:t>
            </a:r>
          </a:p>
          <a:p>
            <a:endParaRPr lang="en-US" dirty="0"/>
          </a:p>
        </p:txBody>
      </p:sp>
    </p:spTree>
    <p:extLst>
      <p:ext uri="{BB962C8B-B14F-4D97-AF65-F5344CB8AC3E}">
        <p14:creationId xmlns:p14="http://schemas.microsoft.com/office/powerpoint/2010/main" val="1770406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315200" cy="914400"/>
          </a:xfrm>
        </p:spPr>
        <p:txBody>
          <a:bodyPr>
            <a:normAutofit/>
          </a:bodyPr>
          <a:lstStyle/>
          <a:p>
            <a:r>
              <a:rPr lang="en-US" sz="3200" b="1" dirty="0"/>
              <a:t>How to Become a WOCN Member</a:t>
            </a:r>
          </a:p>
        </p:txBody>
      </p:sp>
      <p:sp>
        <p:nvSpPr>
          <p:cNvPr id="3" name="Content Placeholder 2"/>
          <p:cNvSpPr>
            <a:spLocks noGrp="1"/>
          </p:cNvSpPr>
          <p:nvPr>
            <p:ph idx="1"/>
          </p:nvPr>
        </p:nvSpPr>
        <p:spPr>
          <a:xfrm>
            <a:off x="1371600" y="1143000"/>
            <a:ext cx="7315200" cy="4800600"/>
          </a:xfrm>
        </p:spPr>
        <p:txBody>
          <a:bodyPr>
            <a:normAutofit/>
          </a:bodyPr>
          <a:lstStyle/>
          <a:p>
            <a:r>
              <a:rPr lang="en-US" dirty="0"/>
              <a:t>Online membership application form available to everyone.</a:t>
            </a:r>
          </a:p>
          <a:p>
            <a:r>
              <a:rPr lang="en-US" dirty="0"/>
              <a:t>One must not be in a health-related profession.</a:t>
            </a:r>
          </a:p>
          <a:p>
            <a:r>
              <a:rPr lang="en-US" dirty="0"/>
              <a:t>WOCN provides several membership alternatives.</a:t>
            </a:r>
          </a:p>
          <a:p>
            <a:r>
              <a:rPr lang="en-US" dirty="0"/>
              <a:t>Active members should be registered nurses.</a:t>
            </a:r>
          </a:p>
          <a:p>
            <a:r>
              <a:rPr lang="en-US" dirty="0"/>
              <a:t>WOCN offers full-time nursing student membership.</a:t>
            </a:r>
          </a:p>
          <a:p>
            <a:r>
              <a:rPr lang="en-US" dirty="0"/>
              <a:t>WOCN allows corporate membership for non-profit organizations.</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97030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69488"/>
            <a:ext cx="7010400" cy="609600"/>
          </a:xfrm>
        </p:spPr>
        <p:txBody>
          <a:bodyPr>
            <a:normAutofit/>
          </a:bodyPr>
          <a:lstStyle/>
          <a:p>
            <a:r>
              <a:rPr lang="en-US" sz="3200" b="1" dirty="0"/>
              <a:t>How to be Involved in WOCN Activities</a:t>
            </a:r>
          </a:p>
        </p:txBody>
      </p:sp>
      <p:sp>
        <p:nvSpPr>
          <p:cNvPr id="3" name="Content Placeholder 2"/>
          <p:cNvSpPr>
            <a:spLocks noGrp="1"/>
          </p:cNvSpPr>
          <p:nvPr>
            <p:ph idx="1"/>
          </p:nvPr>
        </p:nvSpPr>
        <p:spPr>
          <a:xfrm>
            <a:off x="1524000" y="879088"/>
            <a:ext cx="7162800" cy="5064512"/>
          </a:xfrm>
        </p:spPr>
        <p:txBody>
          <a:bodyPr>
            <a:normAutofit/>
          </a:bodyPr>
          <a:lstStyle/>
          <a:p>
            <a:r>
              <a:rPr lang="en-US" dirty="0"/>
              <a:t>WOCN membership allows involvement in their activities.</a:t>
            </a:r>
          </a:p>
          <a:p>
            <a:r>
              <a:rPr lang="en-US" dirty="0"/>
              <a:t>WOCN members can participate in a task-force.</a:t>
            </a:r>
          </a:p>
          <a:p>
            <a:r>
              <a:rPr lang="en-US" dirty="0"/>
              <a:t>WOCN conducts open discussion forums for its members.</a:t>
            </a:r>
          </a:p>
          <a:p>
            <a:r>
              <a:rPr lang="en-US" dirty="0"/>
              <a:t>WOCN has accessible active social media platforms.</a:t>
            </a:r>
          </a:p>
          <a:p>
            <a:r>
              <a:rPr lang="en-US" dirty="0"/>
              <a:t>The organization conducts seminars and conferences.</a:t>
            </a:r>
          </a:p>
          <a:p>
            <a:r>
              <a:rPr lang="en-US" dirty="0"/>
              <a:t>WOCN provides leadership opportunities for advocacy.</a:t>
            </a:r>
          </a:p>
        </p:txBody>
      </p:sp>
    </p:spTree>
    <p:extLst>
      <p:ext uri="{BB962C8B-B14F-4D97-AF65-F5344CB8AC3E}">
        <p14:creationId xmlns:p14="http://schemas.microsoft.com/office/powerpoint/2010/main" val="1698610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7315200" cy="685800"/>
          </a:xfrm>
        </p:spPr>
        <p:txBody>
          <a:bodyPr>
            <a:normAutofit/>
          </a:bodyPr>
          <a:lstStyle/>
          <a:p>
            <a:r>
              <a:rPr lang="en-US" sz="3200" b="1" dirty="0"/>
              <a:t>Rationale for choosing WOCN</a:t>
            </a:r>
          </a:p>
        </p:txBody>
      </p:sp>
      <p:sp>
        <p:nvSpPr>
          <p:cNvPr id="3" name="Content Placeholder 2"/>
          <p:cNvSpPr>
            <a:spLocks noGrp="1"/>
          </p:cNvSpPr>
          <p:nvPr>
            <p:ph idx="1"/>
          </p:nvPr>
        </p:nvSpPr>
        <p:spPr>
          <a:xfrm>
            <a:off x="1600200" y="990600"/>
            <a:ext cx="7239000" cy="4495800"/>
          </a:xfrm>
        </p:spPr>
        <p:txBody>
          <a:bodyPr>
            <a:normAutofit/>
          </a:bodyPr>
          <a:lstStyle/>
          <a:p>
            <a:r>
              <a:rPr lang="en-US" dirty="0"/>
              <a:t>WOCN is one of the largest nursing organizations.</a:t>
            </a:r>
          </a:p>
          <a:p>
            <a:r>
              <a:rPr lang="en-US" dirty="0"/>
              <a:t>Their nursing programs are among the best worldwide.</a:t>
            </a:r>
          </a:p>
          <a:p>
            <a:r>
              <a:rPr lang="en-US" dirty="0"/>
              <a:t>Their training programs use a multi-disciplinary approach.</a:t>
            </a:r>
          </a:p>
          <a:p>
            <a:r>
              <a:rPr lang="en-US" dirty="0"/>
              <a:t>WOCN has a large worldwide community to learn from. </a:t>
            </a:r>
          </a:p>
          <a:p>
            <a:r>
              <a:rPr lang="en-US" dirty="0"/>
              <a:t>I will participate in making public policies. </a:t>
            </a:r>
          </a:p>
          <a:p>
            <a:r>
              <a:rPr lang="en-US" dirty="0"/>
              <a:t>WOCN allows me to participate in nursing research.</a:t>
            </a:r>
          </a:p>
        </p:txBody>
      </p:sp>
    </p:spTree>
    <p:extLst>
      <p:ext uri="{BB962C8B-B14F-4D97-AF65-F5344CB8AC3E}">
        <p14:creationId xmlns:p14="http://schemas.microsoft.com/office/powerpoint/2010/main" val="4285138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620000" cy="990600"/>
          </a:xfrm>
        </p:spPr>
        <p:txBody>
          <a:bodyPr>
            <a:normAutofit fontScale="90000"/>
          </a:bodyPr>
          <a:lstStyle/>
          <a:p>
            <a:r>
              <a:rPr lang="en-US" sz="3200" b="1" dirty="0"/>
              <a:t>Personal Attributes that I would bring to WOCN</a:t>
            </a:r>
          </a:p>
        </p:txBody>
      </p:sp>
      <p:sp>
        <p:nvSpPr>
          <p:cNvPr id="3" name="Content Placeholder 2"/>
          <p:cNvSpPr>
            <a:spLocks noGrp="1"/>
          </p:cNvSpPr>
          <p:nvPr>
            <p:ph idx="1"/>
          </p:nvPr>
        </p:nvSpPr>
        <p:spPr>
          <a:xfrm>
            <a:off x="1524000" y="1219200"/>
            <a:ext cx="7162800" cy="5029200"/>
          </a:xfrm>
        </p:spPr>
        <p:txBody>
          <a:bodyPr>
            <a:normAutofit/>
          </a:bodyPr>
          <a:lstStyle/>
          <a:p>
            <a:r>
              <a:rPr lang="en-US" dirty="0"/>
              <a:t>I have built and sustained a craftsmanship mindset. </a:t>
            </a:r>
          </a:p>
          <a:p>
            <a:r>
              <a:rPr lang="en-US" dirty="0"/>
              <a:t>I am inquisitive in searching for knowledge.</a:t>
            </a:r>
          </a:p>
          <a:p>
            <a:r>
              <a:rPr lang="en-US" dirty="0"/>
              <a:t>I have enhanced my patience capabilities.</a:t>
            </a:r>
          </a:p>
          <a:p>
            <a:r>
              <a:rPr lang="en-US" dirty="0"/>
              <a:t>I am also eloquent in asserting my opinions.</a:t>
            </a:r>
          </a:p>
          <a:p>
            <a:r>
              <a:rPr lang="en-US" dirty="0"/>
              <a:t>I am open to learning opportunities from different sources.</a:t>
            </a:r>
          </a:p>
          <a:p>
            <a:r>
              <a:rPr lang="en-US" dirty="0"/>
              <a:t>I am proficient in creating and sustaining relationships.</a:t>
            </a:r>
          </a:p>
          <a:p>
            <a:endParaRPr lang="en-US" dirty="0"/>
          </a:p>
          <a:p>
            <a:endParaRPr lang="en-US" dirty="0"/>
          </a:p>
          <a:p>
            <a:endParaRPr lang="en-US" dirty="0"/>
          </a:p>
        </p:txBody>
      </p:sp>
    </p:spTree>
    <p:extLst>
      <p:ext uri="{BB962C8B-B14F-4D97-AF65-F5344CB8AC3E}">
        <p14:creationId xmlns:p14="http://schemas.microsoft.com/office/powerpoint/2010/main" val="59855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199" y="76200"/>
            <a:ext cx="7465741" cy="1066800"/>
          </a:xfrm>
        </p:spPr>
        <p:txBody>
          <a:bodyPr>
            <a:normAutofit/>
          </a:bodyPr>
          <a:lstStyle/>
          <a:p>
            <a:r>
              <a:rPr lang="en-US" sz="3200" b="1" dirty="0"/>
              <a:t>Personal Experience that I would bring to WOCN</a:t>
            </a:r>
          </a:p>
        </p:txBody>
      </p:sp>
      <p:sp>
        <p:nvSpPr>
          <p:cNvPr id="3" name="Content Placeholder 2"/>
          <p:cNvSpPr>
            <a:spLocks noGrp="1"/>
          </p:cNvSpPr>
          <p:nvPr>
            <p:ph idx="1"/>
          </p:nvPr>
        </p:nvSpPr>
        <p:spPr>
          <a:xfrm>
            <a:off x="1295400" y="1143000"/>
            <a:ext cx="7391400" cy="4876800"/>
          </a:xfrm>
        </p:spPr>
        <p:txBody>
          <a:bodyPr/>
          <a:lstStyle/>
          <a:p>
            <a:r>
              <a:rPr lang="en-US" dirty="0"/>
              <a:t>I am an experienced certified wound care nurse.</a:t>
            </a:r>
          </a:p>
          <a:p>
            <a:r>
              <a:rPr lang="en-US" dirty="0"/>
              <a:t>My patient education skills have improved.</a:t>
            </a:r>
          </a:p>
          <a:p>
            <a:r>
              <a:rPr lang="en-US" dirty="0"/>
              <a:t>I have acquired skills from interactions with specialists.</a:t>
            </a:r>
          </a:p>
          <a:p>
            <a:r>
              <a:rPr lang="en-US" dirty="0"/>
              <a:t>I have experienced ethical considerations in patient care.</a:t>
            </a:r>
          </a:p>
          <a:p>
            <a:r>
              <a:rPr lang="en-US" dirty="0"/>
              <a:t>I have encountered legal dynamics of nursing care.</a:t>
            </a:r>
          </a:p>
          <a:p>
            <a:endParaRPr lang="en-US" dirty="0"/>
          </a:p>
          <a:p>
            <a:endParaRPr lang="en-US" dirty="0"/>
          </a:p>
        </p:txBody>
      </p:sp>
    </p:spTree>
    <p:extLst>
      <p:ext uri="{BB962C8B-B14F-4D97-AF65-F5344CB8AC3E}">
        <p14:creationId xmlns:p14="http://schemas.microsoft.com/office/powerpoint/2010/main" val="3864389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7315200" cy="762000"/>
          </a:xfrm>
        </p:spPr>
        <p:txBody>
          <a:bodyPr>
            <a:normAutofit/>
          </a:bodyPr>
          <a:lstStyle/>
          <a:p>
            <a:r>
              <a:rPr lang="en-US" sz="3200" b="1" dirty="0"/>
              <a:t>Available Resources from WOCN</a:t>
            </a:r>
          </a:p>
        </p:txBody>
      </p:sp>
      <p:sp>
        <p:nvSpPr>
          <p:cNvPr id="3" name="Content Placeholder 2"/>
          <p:cNvSpPr>
            <a:spLocks noGrp="1"/>
          </p:cNvSpPr>
          <p:nvPr>
            <p:ph idx="1"/>
          </p:nvPr>
        </p:nvSpPr>
        <p:spPr>
          <a:xfrm>
            <a:off x="1143000" y="685800"/>
            <a:ext cx="7543800" cy="5334000"/>
          </a:xfrm>
        </p:spPr>
        <p:txBody>
          <a:bodyPr>
            <a:normAutofit/>
          </a:bodyPr>
          <a:lstStyle/>
          <a:p>
            <a:r>
              <a:rPr lang="en-US" dirty="0"/>
              <a:t>WOCN members benefit from various organizational resources.</a:t>
            </a:r>
          </a:p>
          <a:p>
            <a:r>
              <a:rPr lang="en-US" dirty="0"/>
              <a:t>WOCN provides adequate funding for research projects.</a:t>
            </a:r>
          </a:p>
          <a:p>
            <a:r>
              <a:rPr lang="en-US" dirty="0"/>
              <a:t>WOCN avails leadership positions for advocacy.</a:t>
            </a:r>
          </a:p>
          <a:p>
            <a:r>
              <a:rPr lang="en-US" dirty="0"/>
              <a:t>WOCN members can access private publications .</a:t>
            </a:r>
          </a:p>
          <a:p>
            <a:r>
              <a:rPr lang="en-US" dirty="0"/>
              <a:t>Global seminars are available to WOCN its members.</a:t>
            </a:r>
          </a:p>
          <a:p>
            <a:r>
              <a:rPr lang="en-US" dirty="0"/>
              <a:t>WOCN members can access online educational facilities.</a:t>
            </a:r>
          </a:p>
          <a:p>
            <a:endParaRPr lang="en-US" dirty="0"/>
          </a:p>
        </p:txBody>
      </p:sp>
    </p:spTree>
    <p:extLst>
      <p:ext uri="{BB962C8B-B14F-4D97-AF65-F5344CB8AC3E}">
        <p14:creationId xmlns:p14="http://schemas.microsoft.com/office/powerpoint/2010/main" val="26198392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350</TotalTime>
  <Words>2186</Words>
  <Application>Microsoft Office PowerPoint</Application>
  <PresentationFormat>On-screen Show (4:3)</PresentationFormat>
  <Paragraphs>105</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Corbel</vt:lpstr>
      <vt:lpstr>Times New Roman</vt:lpstr>
      <vt:lpstr>Parallax</vt:lpstr>
      <vt:lpstr>WOUND, OSTOMY AND CONTINENCE NURSES SOCIETY</vt:lpstr>
      <vt:lpstr>WOCN Mission and Purpose</vt:lpstr>
      <vt:lpstr>WOCN Initiatives</vt:lpstr>
      <vt:lpstr>How to Become a WOCN Member</vt:lpstr>
      <vt:lpstr>How to be Involved in WOCN Activities</vt:lpstr>
      <vt:lpstr>Rationale for choosing WOCN</vt:lpstr>
      <vt:lpstr>Personal Attributes that I would bring to WOCN</vt:lpstr>
      <vt:lpstr>Personal Experience that I would bring to WOCN</vt:lpstr>
      <vt:lpstr>Available Resources from WOCN</vt:lpstr>
      <vt:lpstr>WOCN Relation to Watson Theory of Caring</vt:lpstr>
      <vt:lpstr>WOCN Contribution to Global Health</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Montella Silla</dc:creator>
  <cp:lastModifiedBy>Antony Ouma</cp:lastModifiedBy>
  <cp:revision>33</cp:revision>
  <dcterms:created xsi:type="dcterms:W3CDTF">2021-03-23T14:09:11Z</dcterms:created>
  <dcterms:modified xsi:type="dcterms:W3CDTF">2021-03-23T20:06:47Z</dcterms:modified>
</cp:coreProperties>
</file>